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7" r:id="rId2"/>
    <p:sldId id="258" r:id="rId3"/>
    <p:sldId id="259" r:id="rId4"/>
    <p:sldId id="260" r:id="rId5"/>
    <p:sldId id="269" r:id="rId6"/>
    <p:sldId id="268" r:id="rId7"/>
    <p:sldId id="261" r:id="rId8"/>
    <p:sldId id="262" r:id="rId9"/>
    <p:sldId id="263" r:id="rId10"/>
    <p:sldId id="282" r:id="rId11"/>
    <p:sldId id="264" r:id="rId12"/>
    <p:sldId id="265" r:id="rId13"/>
    <p:sldId id="266" r:id="rId14"/>
    <p:sldId id="270" r:id="rId15"/>
    <p:sldId id="272" r:id="rId16"/>
    <p:sldId id="273" r:id="rId17"/>
    <p:sldId id="280" r:id="rId18"/>
    <p:sldId id="278" r:id="rId19"/>
    <p:sldId id="276" r:id="rId20"/>
    <p:sldId id="267" r:id="rId21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200" y="-67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74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90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5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88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95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71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96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3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70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0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49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9F6C8-9E86-4D27-98FD-DE776ADF334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6F202-062E-431A-8525-FB3F7B0B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66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6500" y="2690338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Проект «Моя семья – любовь , внимание, забота, доброта» «Семья – это первичная среда, где человек должен учиться творить добро» В. А. Сухомлинский</a:t>
            </a:r>
          </a:p>
        </p:txBody>
      </p:sp>
      <p:pic>
        <p:nvPicPr>
          <p:cNvPr id="1026" name="Picture 2" descr="C:\Users\Oleg\Pictures\1613501420_69-p-prezentatsiya-foni-dlya-slaidov-detskii-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62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8504" y="1196752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+mj-lt"/>
              </a:rPr>
              <a:t>Проект</a:t>
            </a:r>
            <a:r>
              <a:rPr lang="ru-RU" sz="40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+mj-lt"/>
              </a:rPr>
              <a:t>«Моя</a:t>
            </a:r>
            <a:r>
              <a:rPr lang="en-US" sz="40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+mj-lt"/>
              </a:rPr>
              <a:t>любимая семья»</a:t>
            </a:r>
            <a:endParaRPr lang="ru-RU" sz="40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9856" y="1934991"/>
            <a:ext cx="316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Средний дошкольный возраст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941170"/>
            <a:ext cx="855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«Семья – это первичная среда, где человек должен учиться творить добро»</a:t>
            </a:r>
          </a:p>
          <a:p>
            <a:pPr algn="r"/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 В. А. Сухомлинский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6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5" y="-99392"/>
            <a:ext cx="9906000" cy="691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49786" y="283616"/>
            <a:ext cx="1971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Бусы 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ru-RU" sz="1400" dirty="0" smtClean="0">
                <a:solidFill>
                  <a:srgbClr val="7030A0"/>
                </a:solidFill>
              </a:rPr>
              <a:t>из соленого теста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2051" name="Picture 3" descr="C:\Users\Oleg\Desktop\проект новый\IMG_4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733979"/>
            <a:ext cx="3105567" cy="232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Oleg\Desktop\проект новый\IMG_4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64" y="3415511"/>
            <a:ext cx="4223213" cy="3167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 descr="C:\Users\Oleg\Desktop\проект новый\IMG_38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7" y="224380"/>
            <a:ext cx="4464496" cy="334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943579" y="3789040"/>
            <a:ext cx="25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</a:rPr>
              <a:t>Платье для любимой мамочки</a:t>
            </a:r>
          </a:p>
        </p:txBody>
      </p:sp>
    </p:spTree>
    <p:extLst>
      <p:ext uri="{BB962C8B-B14F-4D97-AF65-F5344CB8AC3E}">
        <p14:creationId xmlns:p14="http://schemas.microsoft.com/office/powerpoint/2010/main" val="2572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39" y="-36837"/>
            <a:ext cx="10400002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Oleg\Desktop\проект новый\IMG_4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188640"/>
            <a:ext cx="3240360" cy="3570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Oleg\Desktop\проект новый\IMG_4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56" y="2564904"/>
            <a:ext cx="280831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465168" y="4077072"/>
            <a:ext cx="277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Семья ( из геометрических фигур)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Oleg\Desktop\проект новый\IMG_39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0" y="332656"/>
            <a:ext cx="3528392" cy="2956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32520" y="3474388"/>
            <a:ext cx="1698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Бабушкин клубочек</a:t>
            </a:r>
            <a:endParaRPr lang="ru-RU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2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" y="-45267"/>
            <a:ext cx="9906000" cy="690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Oleg\Desktop\проект новый\IMG_4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36678"/>
            <a:ext cx="3922872" cy="294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424608" y="3279028"/>
            <a:ext cx="1903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Семьи бывают разные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7" name="Picture 4" descr="C:\Users\Oleg\Desktop\проект новый\IMG_4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04" y="136678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5" descr="C:\Users\Oleg\Desktop\проект новый\IMG_4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44" y="2492896"/>
            <a:ext cx="3089920" cy="4119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228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" y="-37458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Oleg\Desktop\проект новый\IMG_39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56" y="231585"/>
            <a:ext cx="4992555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Oleg\Desktop\проект новый\IMG_3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69" y="1700808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601072" y="4941168"/>
            <a:ext cx="1977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Плетение из резиночек</a:t>
            </a:r>
            <a:endParaRPr lang="ru-RU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" y="-37458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Oleg\Desktop\проект новый\IMG_4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08" y="332657"/>
            <a:ext cx="2808312" cy="4144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C:\Users\Oleg\Desktop\проект новый\IMG_4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158" y="2110462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476396" y="6237312"/>
            <a:ext cx="3703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Собирали пазлы, рассказывали о своей семье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7" name="Picture 2" descr="C:\Users\Oleg\Desktop\проект новый\IMG_4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116632"/>
            <a:ext cx="2645844" cy="3527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Oleg\Desktop\проект новый\IMG_40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20" y="92959"/>
            <a:ext cx="2339960" cy="1754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916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" y="-37458"/>
            <a:ext cx="9906000" cy="689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Oleg\Desktop\проект новый\IMG_3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310" y="116632"/>
            <a:ext cx="4528835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373818" y="3841303"/>
            <a:ext cx="1471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</a:rPr>
              <a:t>и</a:t>
            </a:r>
            <a:r>
              <a:rPr lang="ru-RU" sz="1400" dirty="0" smtClean="0">
                <a:solidFill>
                  <a:srgbClr val="7030A0"/>
                </a:solidFill>
              </a:rPr>
              <a:t>гра «Чаепитие»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3076" name="Picture 4" descr="C:\Users\Oleg\Desktop\проект новый\IMG_39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8" y="1340768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717483" y="5064222"/>
            <a:ext cx="2240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Я как папа – буду военным</a:t>
            </a:r>
            <a:endParaRPr lang="ru-RU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" y="-37459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leg\Desktop\проект новый\IMG_4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27" y="260648"/>
            <a:ext cx="3326370" cy="2494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Oleg\Desktop\проект новый\IMG_40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8" y="200595"/>
            <a:ext cx="4503936" cy="3377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Oleg\Desktop\проект новый\IMG_4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6" y="2924944"/>
            <a:ext cx="4754296" cy="3565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352600" y="458112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Мамы и дочки </a:t>
            </a:r>
            <a:endParaRPr lang="ru-RU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5" y="-1"/>
            <a:ext cx="1003446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Oleg\Desktop\проект новый\IMG_4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08" y="121240"/>
            <a:ext cx="3920800" cy="294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Oleg\Desktop\проект новый\IMG_4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20" y="3721240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C:\Users\Oleg\Desktop\проект новый\IMG_4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4" y="121240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144688" y="4869160"/>
            <a:ext cx="3259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Машина для папы, галстук для дедушки</a:t>
            </a:r>
            <a:endParaRPr lang="ru-RU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5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" y="-37459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Oleg\Desktop\проект новый\IMG_39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90794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Oleg\Desktop\проект новый\IMG_39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88" y="908720"/>
            <a:ext cx="472317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712640" y="4365104"/>
            <a:ext cx="1802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Учимся печь печенье</a:t>
            </a:r>
            <a:endParaRPr lang="ru-RU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" y="0"/>
            <a:ext cx="9906000" cy="682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Oleg\Desktop\проект новый\IMG_3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332656"/>
            <a:ext cx="4503936" cy="3377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76536" y="404664"/>
            <a:ext cx="274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+mj-lt"/>
              </a:rPr>
              <a:t>III</a:t>
            </a:r>
            <a:r>
              <a:rPr lang="ru-RU" b="1" dirty="0" smtClean="0">
                <a:solidFill>
                  <a:srgbClr val="7030A0"/>
                </a:solidFill>
                <a:latin typeface="+mj-lt"/>
              </a:rPr>
              <a:t> этап - заключительный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4928" y="4365104"/>
            <a:ext cx="5400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Результаты проекта:</a:t>
            </a:r>
          </a:p>
          <a:p>
            <a:r>
              <a:rPr lang="ru-RU" dirty="0" smtClean="0">
                <a:solidFill>
                  <a:srgbClr val="7030A0"/>
                </a:solidFill>
                <a:latin typeface="+mj-lt"/>
              </a:rPr>
              <a:t>- </a:t>
            </a: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чаепитие;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7030A0"/>
                </a:solidFill>
                <a:latin typeface="+mj-lt"/>
              </a:rPr>
              <a:t>совместное с родителями изготовление герба семьи;</a:t>
            </a:r>
          </a:p>
          <a:p>
            <a:endParaRPr lang="ru-RU" dirty="0" smtClean="0">
              <a:solidFill>
                <a:srgbClr val="7030A0"/>
              </a:solidFill>
              <a:latin typeface="+mj-lt"/>
            </a:endParaRPr>
          </a:p>
          <a:p>
            <a:endParaRPr lang="ru-RU" dirty="0" smtClean="0">
              <a:solidFill>
                <a:srgbClr val="7030A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6" name="Picture 2" descr="C:\Users\Oleg\Desktop\проект новый\IMG_4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80728"/>
            <a:ext cx="3816424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69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" y="0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4528" y="908720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+mj-lt"/>
              </a:rPr>
              <a:t>Тип </a:t>
            </a:r>
            <a:r>
              <a:rPr lang="ru-RU" b="1" dirty="0">
                <a:solidFill>
                  <a:srgbClr val="7030A0"/>
                </a:solidFill>
                <a:latin typeface="+mj-lt"/>
              </a:rPr>
              <a:t>проекта:</a:t>
            </a:r>
            <a:r>
              <a:rPr lang="ru-RU" dirty="0">
                <a:solidFill>
                  <a:srgbClr val="7030A0"/>
                </a:solidFill>
              </a:rPr>
              <a:t> </a:t>
            </a:r>
            <a:r>
              <a:rPr lang="ru-RU" dirty="0" smtClean="0">
                <a:solidFill>
                  <a:srgbClr val="7030A0"/>
                </a:solidFill>
              </a:rPr>
              <a:t>краткосрочный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+mj-lt"/>
              </a:rPr>
              <a:t>Вид проекта: </a:t>
            </a:r>
            <a:r>
              <a:rPr lang="ru-RU" dirty="0" smtClean="0">
                <a:solidFill>
                  <a:srgbClr val="7030A0"/>
                </a:solidFill>
              </a:rPr>
              <a:t>информативно - творческий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+mj-lt"/>
              </a:rPr>
              <a:t>Участники </a:t>
            </a:r>
            <a:r>
              <a:rPr lang="ru-RU" b="1" dirty="0">
                <a:solidFill>
                  <a:srgbClr val="7030A0"/>
                </a:solidFill>
                <a:latin typeface="+mj-lt"/>
              </a:rPr>
              <a:t>проекта:</a:t>
            </a:r>
            <a:r>
              <a:rPr lang="ru-RU" dirty="0">
                <a:solidFill>
                  <a:srgbClr val="7030A0"/>
                </a:solidFill>
              </a:rPr>
              <a:t> дети средней группы, родители, педагоги группы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</a:p>
          <a:p>
            <a:pPr algn="just"/>
            <a:endParaRPr lang="ru-RU" dirty="0">
              <a:solidFill>
                <a:srgbClr val="7030A0"/>
              </a:solidFill>
            </a:endParaRP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+mj-lt"/>
              </a:rPr>
              <a:t>Цель проекта:</a:t>
            </a:r>
            <a:r>
              <a:rPr lang="ru-RU" dirty="0">
                <a:solidFill>
                  <a:srgbClr val="7030A0"/>
                </a:solidFill>
              </a:rPr>
              <a:t> </a:t>
            </a:r>
            <a:endParaRPr lang="ru-RU" dirty="0" smtClean="0">
              <a:solidFill>
                <a:srgbClr val="7030A0"/>
              </a:solidFill>
            </a:endParaRPr>
          </a:p>
          <a:p>
            <a:pPr algn="just"/>
            <a:r>
              <a:rPr lang="ru-RU" dirty="0" smtClean="0">
                <a:solidFill>
                  <a:srgbClr val="7030A0"/>
                </a:solidFill>
              </a:rPr>
              <a:t>Формирование у детей осознанного понимания значимости семьи в жизни ребенка.</a:t>
            </a:r>
          </a:p>
          <a:p>
            <a:pPr algn="just"/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+mj-lt"/>
              </a:rPr>
              <a:t>Задачи</a:t>
            </a:r>
            <a:r>
              <a:rPr lang="ru-RU" b="1" dirty="0">
                <a:solidFill>
                  <a:srgbClr val="7030A0"/>
                </a:solidFill>
                <a:latin typeface="+mj-lt"/>
              </a:rPr>
              <a:t>:</a:t>
            </a:r>
            <a:endParaRPr lang="ru-RU" dirty="0">
              <a:solidFill>
                <a:srgbClr val="7030A0"/>
              </a:solidFill>
              <a:latin typeface="+mj-lt"/>
            </a:endParaRPr>
          </a:p>
          <a:p>
            <a:pPr algn="just"/>
            <a:r>
              <a:rPr lang="ru-RU" dirty="0" smtClean="0">
                <a:solidFill>
                  <a:srgbClr val="7030A0"/>
                </a:solidFill>
              </a:rPr>
              <a:t>- Формировать </a:t>
            </a:r>
            <a:r>
              <a:rPr lang="ru-RU" dirty="0">
                <a:solidFill>
                  <a:srgbClr val="7030A0"/>
                </a:solidFill>
              </a:rPr>
              <a:t>у детей представления о семье, профессии </a:t>
            </a:r>
            <a:r>
              <a:rPr lang="ru-RU" dirty="0" smtClean="0">
                <a:solidFill>
                  <a:srgbClr val="7030A0"/>
                </a:solidFill>
              </a:rPr>
              <a:t>родителей;</a:t>
            </a:r>
            <a:endParaRPr lang="ru-RU" dirty="0">
              <a:solidFill>
                <a:srgbClr val="7030A0"/>
              </a:solidFill>
            </a:endParaRPr>
          </a:p>
          <a:p>
            <a:pPr algn="just"/>
            <a:r>
              <a:rPr lang="ru-RU" dirty="0" smtClean="0">
                <a:solidFill>
                  <a:srgbClr val="7030A0"/>
                </a:solidFill>
              </a:rPr>
              <a:t>- Воспитывать любовь </a:t>
            </a:r>
            <a:r>
              <a:rPr lang="ru-RU" dirty="0">
                <a:solidFill>
                  <a:srgbClr val="7030A0"/>
                </a:solidFill>
              </a:rPr>
              <a:t>и уважение  </a:t>
            </a:r>
            <a:r>
              <a:rPr lang="ru-RU" dirty="0" smtClean="0">
                <a:solidFill>
                  <a:srgbClr val="7030A0"/>
                </a:solidFill>
              </a:rPr>
              <a:t>ко всем членам </a:t>
            </a:r>
            <a:r>
              <a:rPr lang="ru-RU" dirty="0">
                <a:solidFill>
                  <a:srgbClr val="7030A0"/>
                </a:solidFill>
              </a:rPr>
              <a:t>семьи, учить проявлять заботу о родных </a:t>
            </a:r>
            <a:r>
              <a:rPr lang="ru-RU" dirty="0" smtClean="0">
                <a:solidFill>
                  <a:srgbClr val="7030A0"/>
                </a:solidFill>
              </a:rPr>
              <a:t>людях;</a:t>
            </a:r>
            <a:endParaRPr lang="ru-RU" dirty="0">
              <a:solidFill>
                <a:srgbClr val="7030A0"/>
              </a:solidFill>
            </a:endParaRPr>
          </a:p>
          <a:p>
            <a:pPr algn="just"/>
            <a:r>
              <a:rPr lang="ru-RU" dirty="0" smtClean="0">
                <a:solidFill>
                  <a:srgbClr val="7030A0"/>
                </a:solidFill>
              </a:rPr>
              <a:t>- Совершенствовать </a:t>
            </a:r>
            <a:r>
              <a:rPr lang="ru-RU" dirty="0">
                <a:solidFill>
                  <a:srgbClr val="7030A0"/>
                </a:solidFill>
              </a:rPr>
              <a:t>стиль партнёрских </a:t>
            </a:r>
            <a:r>
              <a:rPr lang="ru-RU" dirty="0" smtClean="0">
                <a:solidFill>
                  <a:srgbClr val="7030A0"/>
                </a:solidFill>
              </a:rPr>
              <a:t>отношений, развивать </a:t>
            </a:r>
            <a:r>
              <a:rPr lang="ru-RU" dirty="0">
                <a:solidFill>
                  <a:srgbClr val="7030A0"/>
                </a:solidFill>
              </a:rPr>
              <a:t>коммуникативные навыки </a:t>
            </a:r>
            <a:r>
              <a:rPr lang="ru-RU" dirty="0" smtClean="0">
                <a:solidFill>
                  <a:srgbClr val="7030A0"/>
                </a:solidFill>
              </a:rPr>
              <a:t>детей;</a:t>
            </a:r>
            <a:endParaRPr lang="ru-RU" dirty="0">
              <a:solidFill>
                <a:srgbClr val="7030A0"/>
              </a:solidFill>
            </a:endParaRPr>
          </a:p>
          <a:p>
            <a:pPr algn="just"/>
            <a:r>
              <a:rPr lang="ru-RU" dirty="0" smtClean="0">
                <a:solidFill>
                  <a:srgbClr val="7030A0"/>
                </a:solidFill>
              </a:rPr>
              <a:t>- Обогащать </a:t>
            </a:r>
            <a:r>
              <a:rPr lang="ru-RU" dirty="0">
                <a:solidFill>
                  <a:srgbClr val="7030A0"/>
                </a:solidFill>
              </a:rPr>
              <a:t>детско-родительские отношения опытом совместной творческой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2762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5d5/000c9c7c-d7589652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2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" y="0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472" y="116632"/>
            <a:ext cx="964907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+mj-lt"/>
              </a:rPr>
              <a:t>Актуальность проекта:</a:t>
            </a:r>
          </a:p>
          <a:p>
            <a:r>
              <a:rPr lang="ru-RU" sz="1600" dirty="0">
                <a:solidFill>
                  <a:srgbClr val="7030A0"/>
                </a:solidFill>
              </a:rPr>
              <a:t>«Семья – это цветок, который надо холить, лелеять, любить. Основа хорошего, яркого детства, обучение житейским мудростям, основанным на житейских заповедях». </a:t>
            </a:r>
            <a:endParaRPr lang="ru-RU" sz="1600" dirty="0" smtClean="0">
              <a:solidFill>
                <a:srgbClr val="7030A0"/>
              </a:solidFill>
            </a:endParaRPr>
          </a:p>
          <a:p>
            <a:r>
              <a:rPr lang="ru-RU" sz="1600" dirty="0" smtClean="0">
                <a:solidFill>
                  <a:srgbClr val="7030A0"/>
                </a:solidFill>
              </a:rPr>
              <a:t>Именно </a:t>
            </a:r>
            <a:r>
              <a:rPr lang="ru-RU" sz="1600" dirty="0">
                <a:solidFill>
                  <a:srgbClr val="7030A0"/>
                </a:solidFill>
              </a:rPr>
              <a:t>семья является хранителем традиций, обеспечивает преемственность поколений, сохраняет и развивает лучшие качества людей.</a:t>
            </a:r>
          </a:p>
          <a:p>
            <a:r>
              <a:rPr lang="ru-RU" sz="1600" dirty="0">
                <a:solidFill>
                  <a:srgbClr val="7030A0"/>
                </a:solidFill>
              </a:rPr>
              <a:t>Семья и детский сад – два общественных института, которые стоят у истоков нашего будущего, будущих взрослых граждан нашей страны. И от того какими вырастут наши дети, будет зависеть и будущее нашего государства.</a:t>
            </a:r>
          </a:p>
          <a:p>
            <a:r>
              <a:rPr lang="ru-RU" sz="1600" dirty="0">
                <a:solidFill>
                  <a:srgbClr val="7030A0"/>
                </a:solidFill>
              </a:rPr>
              <a:t>Проводя с детьми большую часть времени, в совместной деятельности, в играх, в процессе бесед </a:t>
            </a:r>
            <a:r>
              <a:rPr lang="ru-RU" sz="1600" dirty="0" smtClean="0">
                <a:solidFill>
                  <a:srgbClr val="7030A0"/>
                </a:solidFill>
              </a:rPr>
              <a:t>мы выяснили</a:t>
            </a:r>
            <a:r>
              <a:rPr lang="ru-RU" sz="1600" dirty="0">
                <a:solidFill>
                  <a:srgbClr val="7030A0"/>
                </a:solidFill>
              </a:rPr>
              <a:t>, что большинство детей почти ничего, кроме имени, не </a:t>
            </a:r>
            <a:r>
              <a:rPr lang="ru-RU" sz="1600" dirty="0" smtClean="0">
                <a:solidFill>
                  <a:srgbClr val="7030A0"/>
                </a:solidFill>
              </a:rPr>
              <a:t>знают о своей семье.  Затрудняются </a:t>
            </a:r>
            <a:r>
              <a:rPr lang="ru-RU" sz="1600" dirty="0">
                <a:solidFill>
                  <a:srgbClr val="7030A0"/>
                </a:solidFill>
              </a:rPr>
              <a:t>рассказать о семейных праздниках, традициях своей семьи.</a:t>
            </a:r>
          </a:p>
          <a:p>
            <a:r>
              <a:rPr lang="ru-RU" sz="1600" dirty="0">
                <a:solidFill>
                  <a:srgbClr val="7030A0"/>
                </a:solidFill>
              </a:rPr>
              <a:t>Чтобы изменить такое положение и появилась идея создать проект «Моя семья». </a:t>
            </a:r>
            <a:r>
              <a:rPr lang="ru-RU" sz="1600" dirty="0" smtClean="0">
                <a:solidFill>
                  <a:srgbClr val="7030A0"/>
                </a:solidFill>
              </a:rPr>
              <a:t>Мы считаем, </a:t>
            </a:r>
            <a:r>
              <a:rPr lang="ru-RU" sz="1600" dirty="0">
                <a:solidFill>
                  <a:srgbClr val="7030A0"/>
                </a:solidFill>
              </a:rPr>
              <a:t>что проект – это идеальный способ поразмышлять о роли семьи в жизни каждого ребенка</a:t>
            </a:r>
            <a:r>
              <a:rPr lang="ru-RU" sz="16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 </a:t>
            </a:r>
            <a:r>
              <a:rPr lang="ru-RU" sz="1600" dirty="0">
                <a:solidFill>
                  <a:srgbClr val="7030A0"/>
                </a:solidFill>
              </a:rPr>
              <a:t>Работа над проектом имеет большое значение для формирования личности ребёнка, укрепления и развития детско-родительских отношений.</a:t>
            </a:r>
          </a:p>
          <a:p>
            <a:r>
              <a:rPr lang="ru-RU" sz="1600" dirty="0">
                <a:solidFill>
                  <a:srgbClr val="7030A0"/>
                </a:solidFill>
              </a:rPr>
              <a:t>Мы, взрослые, педагоги и родители, должны помочь детям понять значимость семьи, воспитывать у детей любовь и уважение к членам семьи, прививать к детям чувство привязанности к семье и дому.</a:t>
            </a:r>
          </a:p>
          <a:p>
            <a:r>
              <a:rPr lang="ru-RU" sz="1600" dirty="0">
                <a:solidFill>
                  <a:srgbClr val="7030A0"/>
                </a:solidFill>
              </a:rPr>
              <a:t>В проекте представлена совместная работа воспитателей, детей, родителей по формированию представления о семье как о людях, которые живут вместе, любят друг друга, заботятся друг о друге. В ходе проекта дети </a:t>
            </a:r>
            <a:r>
              <a:rPr lang="ru-RU" sz="1600" dirty="0" smtClean="0">
                <a:solidFill>
                  <a:srgbClr val="7030A0"/>
                </a:solidFill>
              </a:rPr>
              <a:t>получат </a:t>
            </a:r>
            <a:r>
              <a:rPr lang="ru-RU" sz="1600" dirty="0">
                <a:solidFill>
                  <a:srgbClr val="7030A0"/>
                </a:solidFill>
              </a:rPr>
              <a:t>более углубленные знания о профессиях своих родителей, о родственных связях. Родители получают возможность проанализировать и развивать ценности своей семьи, получить необходимую информацию о правах и обязанностях взрослых и детей в семье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30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" y="-45267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4488" y="404664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+mj-lt"/>
              </a:rPr>
              <a:t>Предполагаемый результат: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- Знание </a:t>
            </a:r>
            <a:r>
              <a:rPr lang="ru-RU" dirty="0">
                <a:solidFill>
                  <a:srgbClr val="7030A0"/>
                </a:solidFill>
              </a:rPr>
              <a:t>детьми информации о своей </a:t>
            </a:r>
            <a:r>
              <a:rPr lang="ru-RU" dirty="0" smtClean="0">
                <a:solidFill>
                  <a:srgbClr val="7030A0"/>
                </a:solidFill>
              </a:rPr>
              <a:t>семье;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- Понимание </a:t>
            </a:r>
            <a:r>
              <a:rPr lang="ru-RU" dirty="0">
                <a:solidFill>
                  <a:srgbClr val="7030A0"/>
                </a:solidFill>
              </a:rPr>
              <a:t>детьми значимости семьи в жизни каждого </a:t>
            </a:r>
            <a:r>
              <a:rPr lang="ru-RU" dirty="0" smtClean="0">
                <a:solidFill>
                  <a:srgbClr val="7030A0"/>
                </a:solidFill>
              </a:rPr>
              <a:t>человека;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- Умение </a:t>
            </a:r>
            <a:r>
              <a:rPr lang="ru-RU" dirty="0">
                <a:solidFill>
                  <a:srgbClr val="7030A0"/>
                </a:solidFill>
              </a:rPr>
              <a:t>организовать сюжетно-ролевые игры на основе имеющихся </a:t>
            </a:r>
            <a:r>
              <a:rPr lang="ru-RU" dirty="0" smtClean="0">
                <a:solidFill>
                  <a:srgbClr val="7030A0"/>
                </a:solidFill>
              </a:rPr>
              <a:t>знаний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о </a:t>
            </a:r>
            <a:r>
              <a:rPr lang="ru-RU" dirty="0" smtClean="0">
                <a:solidFill>
                  <a:srgbClr val="7030A0"/>
                </a:solidFill>
              </a:rPr>
              <a:t>семье;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- Проявление </a:t>
            </a:r>
            <a:r>
              <a:rPr lang="ru-RU" dirty="0">
                <a:solidFill>
                  <a:srgbClr val="7030A0"/>
                </a:solidFill>
              </a:rPr>
              <a:t>заботы и уважения ко всем членам семьи.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4488" y="2274837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+mj-lt"/>
              </a:rPr>
              <a:t>Разработка </a:t>
            </a:r>
            <a:r>
              <a:rPr lang="ru-RU" b="1" dirty="0" smtClean="0">
                <a:solidFill>
                  <a:srgbClr val="7030A0"/>
                </a:solidFill>
                <a:latin typeface="+mj-lt"/>
              </a:rPr>
              <a:t>проекта:</a:t>
            </a:r>
            <a:endParaRPr lang="ru-RU" b="1" dirty="0">
              <a:solidFill>
                <a:srgbClr val="7030A0"/>
              </a:solidFill>
              <a:latin typeface="+mj-lt"/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- Донести </a:t>
            </a:r>
            <a:r>
              <a:rPr lang="ru-RU" dirty="0">
                <a:solidFill>
                  <a:srgbClr val="7030A0"/>
                </a:solidFill>
              </a:rPr>
              <a:t>до участников проекта важность данной </a:t>
            </a:r>
            <a:r>
              <a:rPr lang="ru-RU" dirty="0" smtClean="0">
                <a:solidFill>
                  <a:srgbClr val="7030A0"/>
                </a:solidFill>
              </a:rPr>
              <a:t>темы;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- Создать </a:t>
            </a:r>
            <a:r>
              <a:rPr lang="ru-RU" dirty="0">
                <a:solidFill>
                  <a:srgbClr val="7030A0"/>
                </a:solidFill>
              </a:rPr>
              <a:t>развивающую </a:t>
            </a:r>
            <a:r>
              <a:rPr lang="ru-RU" dirty="0" smtClean="0">
                <a:solidFill>
                  <a:srgbClr val="7030A0"/>
                </a:solidFill>
              </a:rPr>
              <a:t>предметно-пространственную среду</a:t>
            </a:r>
            <a:r>
              <a:rPr lang="ru-RU" dirty="0">
                <a:solidFill>
                  <a:srgbClr val="7030A0"/>
                </a:solidFill>
              </a:rPr>
              <a:t>: </a:t>
            </a:r>
            <a:r>
              <a:rPr lang="ru-RU" dirty="0" smtClean="0">
                <a:solidFill>
                  <a:srgbClr val="7030A0"/>
                </a:solidFill>
              </a:rPr>
              <a:t>атрибуты</a:t>
            </a:r>
            <a:r>
              <a:rPr lang="ru-RU" dirty="0">
                <a:solidFill>
                  <a:srgbClr val="7030A0"/>
                </a:solidFill>
              </a:rPr>
              <a:t>, для </a:t>
            </a:r>
            <a:r>
              <a:rPr lang="ru-RU" dirty="0" smtClean="0">
                <a:solidFill>
                  <a:srgbClr val="7030A0"/>
                </a:solidFill>
              </a:rPr>
              <a:t>игровой деятельности, </a:t>
            </a:r>
            <a:r>
              <a:rPr lang="ru-RU" dirty="0">
                <a:solidFill>
                  <a:srgbClr val="7030A0"/>
                </a:solidFill>
              </a:rPr>
              <a:t>дидактические игры, иллюстрированный материал, художественную литературу по теме «Семья</a:t>
            </a:r>
            <a:r>
              <a:rPr lang="ru-RU" dirty="0" smtClean="0">
                <a:solidFill>
                  <a:srgbClr val="7030A0"/>
                </a:solidFill>
              </a:rPr>
              <a:t>»;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- Подобрать </a:t>
            </a:r>
            <a:r>
              <a:rPr lang="ru-RU" dirty="0">
                <a:solidFill>
                  <a:srgbClr val="7030A0"/>
                </a:solidFill>
              </a:rPr>
              <a:t>материал для продуктивной </a:t>
            </a:r>
            <a:r>
              <a:rPr lang="ru-RU" dirty="0" smtClean="0">
                <a:solidFill>
                  <a:srgbClr val="7030A0"/>
                </a:solidFill>
              </a:rPr>
              <a:t>деятельности;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- Составить </a:t>
            </a:r>
            <a:r>
              <a:rPr lang="ru-RU" dirty="0">
                <a:solidFill>
                  <a:srgbClr val="7030A0"/>
                </a:solidFill>
              </a:rPr>
              <a:t>перспективный план мероприятий.</a:t>
            </a:r>
          </a:p>
        </p:txBody>
      </p:sp>
    </p:spTree>
    <p:extLst>
      <p:ext uri="{BB962C8B-B14F-4D97-AF65-F5344CB8AC3E}">
        <p14:creationId xmlns:p14="http://schemas.microsoft.com/office/powerpoint/2010/main" val="18276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" y="-45267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Oleg\Desktop\проект новый\IMG_39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188640"/>
            <a:ext cx="7704856" cy="5077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774843" y="5541949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+mj-lt"/>
              </a:rPr>
              <a:t>Утренний круг – беседа, обсуждение</a:t>
            </a:r>
            <a:endParaRPr lang="ru-RU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34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8" y="-45267"/>
            <a:ext cx="9906000" cy="690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480" y="188640"/>
            <a:ext cx="223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+mj-lt"/>
              </a:rPr>
              <a:t>Реализация проекта:</a:t>
            </a:r>
            <a:endParaRPr lang="ru-RU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6818" y="177445"/>
            <a:ext cx="453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+mj-lt"/>
              </a:rPr>
              <a:t>I </a:t>
            </a:r>
            <a:r>
              <a:rPr lang="ru-RU" b="1" dirty="0" smtClean="0">
                <a:solidFill>
                  <a:srgbClr val="7030A0"/>
                </a:solidFill>
                <a:latin typeface="+mj-lt"/>
              </a:rPr>
              <a:t>этап - подготовительный</a:t>
            </a:r>
            <a:endParaRPr lang="ru-RU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027" name="Picture 3" descr="C:\Users\Oleg\Desktop\проект новый\IMG_3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8600" y="-6172200"/>
            <a:ext cx="5400000" cy="40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15161" y="571926"/>
            <a:ext cx="577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+mj-lt"/>
              </a:rPr>
              <a:t>Цель: </a:t>
            </a:r>
            <a:r>
              <a:rPr lang="ru-RU" dirty="0" smtClean="0">
                <a:solidFill>
                  <a:srgbClr val="7030A0"/>
                </a:solidFill>
              </a:rPr>
              <a:t>Создание условий для проекторной деятельности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Picture 3" descr="C:\Users\Oleg\Pictures\IMG_4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72" y="1412776"/>
            <a:ext cx="5906387" cy="4429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leg\Pictures\IMG_40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980728"/>
            <a:ext cx="3600400" cy="3477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83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268"/>
            <a:ext cx="99542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604" y="4869160"/>
            <a:ext cx="3324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Доска выбора, чем будем заниматься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Oleg\Desktop\проект новый\IMG_4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44724"/>
            <a:ext cx="346822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Oleg\Desktop\проект новый\IMG_4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2780928"/>
            <a:ext cx="4464496" cy="334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745088" y="2312877"/>
            <a:ext cx="3760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</a:rPr>
              <a:t>Беседа</a:t>
            </a:r>
            <a:r>
              <a:rPr lang="ru-RU" sz="1400" dirty="0"/>
              <a:t> </a:t>
            </a:r>
            <a:r>
              <a:rPr lang="ru-RU" sz="1400" dirty="0">
                <a:solidFill>
                  <a:srgbClr val="7030A0"/>
                </a:solidFill>
              </a:rPr>
              <a:t>и рассматривание семейных альбомов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0472" y="211020"/>
            <a:ext cx="1924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I</a:t>
            </a:r>
            <a:r>
              <a:rPr lang="en-US" b="1" dirty="0">
                <a:solidFill>
                  <a:srgbClr val="7030A0"/>
                </a:solidFill>
              </a:rPr>
              <a:t>I</a:t>
            </a:r>
            <a:r>
              <a:rPr lang="ru-RU" b="1" dirty="0">
                <a:solidFill>
                  <a:srgbClr val="7030A0"/>
                </a:solidFill>
              </a:rPr>
              <a:t> этап - основной</a:t>
            </a:r>
          </a:p>
        </p:txBody>
      </p:sp>
    </p:spTree>
    <p:extLst>
      <p:ext uri="{BB962C8B-B14F-4D97-AF65-F5344CB8AC3E}">
        <p14:creationId xmlns:p14="http://schemas.microsoft.com/office/powerpoint/2010/main" val="145400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Oleg\Desktop\проект новый\IMG_3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0" y="707519"/>
            <a:ext cx="3672408" cy="345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Oleg\Desktop\проект новый\IMG_3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3" y="1392870"/>
            <a:ext cx="4980509" cy="3735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033120" y="5229200"/>
            <a:ext cx="2144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Аппликация «Моя семья»</a:t>
            </a:r>
            <a:endParaRPr lang="ru-RU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9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2f4/0012b41b-43051a65/hello_html_m76a034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" y="-15110"/>
            <a:ext cx="990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Oleg\Desktop\проект новый\IMG_3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0063" y="2501897"/>
            <a:ext cx="4680520" cy="3510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469840" y="33265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Цветок для любимой бабушки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Oleg\Desktop\проект новый\IMG_39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24" y="188640"/>
            <a:ext cx="3387816" cy="254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Oleg\Desktop\проект новый\IMG_39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2912" y="1101025"/>
            <a:ext cx="4127821" cy="3095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91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</TotalTime>
  <Words>561</Words>
  <Application>Microsoft Office PowerPoint</Application>
  <PresentationFormat>Лист A4 (210x297 мм)</PresentationFormat>
  <Paragraphs>63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Oleg</cp:lastModifiedBy>
  <cp:revision>43</cp:revision>
  <dcterms:created xsi:type="dcterms:W3CDTF">2022-02-16T09:58:51Z</dcterms:created>
  <dcterms:modified xsi:type="dcterms:W3CDTF">2022-02-21T01:33:27Z</dcterms:modified>
</cp:coreProperties>
</file>